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Atqrpqwiz/8coCecE/4AlbOrl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920" autoAdjust="0"/>
  </p:normalViewPr>
  <p:slideViewPr>
    <p:cSldViewPr snapToGrid="0">
      <p:cViewPr varScale="1">
        <p:scale>
          <a:sx n="55" d="100"/>
          <a:sy n="55" d="100"/>
        </p:scale>
        <p:origin x="17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l-SI" dirty="0"/>
              <a:t>- </a:t>
            </a:r>
            <a:r>
              <a:rPr lang="en-US" dirty="0"/>
              <a:t>70 % </a:t>
            </a:r>
            <a:r>
              <a:rPr lang="en-US" dirty="0" err="1"/>
              <a:t>voznikov</a:t>
            </a:r>
            <a:r>
              <a:rPr lang="en-US" dirty="0"/>
              <a:t> </a:t>
            </a:r>
            <a:r>
              <a:rPr lang="en-US" dirty="0" err="1"/>
              <a:t>kršilo</a:t>
            </a:r>
            <a:r>
              <a:rPr lang="en-US" dirty="0"/>
              <a:t> </a:t>
            </a:r>
            <a:r>
              <a:rPr lang="en-US" dirty="0" err="1"/>
              <a:t>omejitev</a:t>
            </a:r>
            <a:r>
              <a:rPr lang="en-US" dirty="0"/>
              <a:t>, </a:t>
            </a:r>
            <a:r>
              <a:rPr lang="en-US" dirty="0" err="1"/>
              <a:t>vendar</a:t>
            </a:r>
            <a:r>
              <a:rPr lang="en-US" dirty="0"/>
              <a:t> </a:t>
            </a:r>
            <a:r>
              <a:rPr lang="sl-SI" dirty="0"/>
              <a:t>je šlo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majhne</a:t>
            </a:r>
            <a:r>
              <a:rPr lang="en-US" dirty="0"/>
              <a:t> </a:t>
            </a:r>
            <a:r>
              <a:rPr lang="en-US" dirty="0" err="1"/>
              <a:t>kršitev</a:t>
            </a:r>
            <a:r>
              <a:rPr lang="en-US" dirty="0"/>
              <a:t> (</a:t>
            </a:r>
            <a:r>
              <a:rPr lang="en-US" dirty="0" err="1"/>
              <a:t>povprečje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. 40 km/h)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l-SI" dirty="0"/>
              <a:t>- z</a:t>
            </a:r>
            <a:r>
              <a:rPr lang="en-US" dirty="0" err="1"/>
              <a:t>avorna</a:t>
            </a:r>
            <a:r>
              <a:rPr lang="en-US" dirty="0"/>
              <a:t> pot </a:t>
            </a:r>
            <a:r>
              <a:rPr lang="en-US" dirty="0" err="1"/>
              <a:t>pri</a:t>
            </a:r>
            <a:r>
              <a:rPr lang="en-US" dirty="0"/>
              <a:t> 30 km/h je </a:t>
            </a:r>
            <a:r>
              <a:rPr lang="en-US" dirty="0" err="1"/>
              <a:t>cca</a:t>
            </a:r>
            <a:r>
              <a:rPr lang="en-US" dirty="0"/>
              <a:t>. 13 m </a:t>
            </a:r>
            <a:r>
              <a:rPr lang="sl-SI" dirty="0"/>
              <a:t>(</a:t>
            </a:r>
            <a:r>
              <a:rPr lang="en-US" dirty="0"/>
              <a:t>1 s </a:t>
            </a:r>
            <a:r>
              <a:rPr lang="en-US" dirty="0" err="1"/>
              <a:t>reakcijski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sl-SI" dirty="0"/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- o</a:t>
            </a:r>
            <a:r>
              <a:rPr lang="en-US" dirty="0" err="1"/>
              <a:t>sebn</a:t>
            </a:r>
            <a:r>
              <a:rPr lang="sl-SI" dirty="0"/>
              <a:t>emu</a:t>
            </a:r>
            <a:r>
              <a:rPr lang="en-US" dirty="0"/>
              <a:t> </a:t>
            </a:r>
            <a:r>
              <a:rPr lang="en-US" dirty="0" err="1"/>
              <a:t>avtomobil</a:t>
            </a:r>
            <a:r>
              <a:rPr lang="sl-SI" dirty="0"/>
              <a:t>u smo izmerili hitrost</a:t>
            </a:r>
            <a:r>
              <a:rPr lang="en-US" dirty="0"/>
              <a:t> 124 km/h, </a:t>
            </a:r>
            <a:r>
              <a:rPr lang="en-US" dirty="0" err="1"/>
              <a:t>zavorna</a:t>
            </a:r>
            <a:r>
              <a:rPr lang="en-US" dirty="0"/>
              <a:t> pot</a:t>
            </a:r>
            <a:r>
              <a:rPr lang="sl-SI" dirty="0"/>
              <a:t> pri takšni hitrosti je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. 165 m</a:t>
            </a:r>
            <a:r>
              <a:rPr lang="sl-SI" dirty="0"/>
              <a:t> (u</a:t>
            </a:r>
            <a:r>
              <a:rPr lang="en-US" dirty="0" err="1"/>
              <a:t>poštevan</a:t>
            </a:r>
            <a:r>
              <a:rPr lang="en-US" dirty="0"/>
              <a:t> </a:t>
            </a:r>
            <a:r>
              <a:rPr lang="en-US" dirty="0" err="1"/>
              <a:t>pojemek</a:t>
            </a:r>
            <a:r>
              <a:rPr lang="en-US" dirty="0"/>
              <a:t> 3,4 m/s2</a:t>
            </a:r>
            <a:r>
              <a:rPr lang="sl-SI" dirty="0"/>
              <a:t>)</a:t>
            </a:r>
            <a:endParaRPr dirty="0"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- Pogled na cesto z mesta, kjer je bila izmerjena hitrost</a:t>
            </a:r>
            <a:endParaRPr dirty="0"/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504051b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4504051b3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- Pri 124 km/h naredi vozilo v 1 s cca. 34 m – 1 s je reakcijski čas, se pravi do rdeče puščice vozilo sploh ne bo pričelo zavirati</a:t>
            </a:r>
            <a:endParaRPr dirty="0"/>
          </a:p>
        </p:txBody>
      </p:sp>
      <p:sp>
        <p:nvSpPr>
          <p:cNvPr id="181" name="Google Shape;181;g24504051b3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504051b3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4504051b3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- </a:t>
            </a:r>
            <a:r>
              <a:rPr lang="sl-SI" dirty="0" err="1"/>
              <a:t>SiWIM</a:t>
            </a:r>
            <a:r>
              <a:rPr lang="sl-SI" dirty="0"/>
              <a:t>, mostni sistem za tehtanje tovornih vozil med vožnjo. Vozila stehta, določi pa jim tudi hitrost.</a:t>
            </a:r>
            <a:endParaRPr dirty="0"/>
          </a:p>
        </p:txBody>
      </p:sp>
      <p:sp>
        <p:nvSpPr>
          <p:cNvPr id="190" name="Google Shape;190;g24504051b3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50405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4504051b3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- primer podatkov iz merilnega mesta </a:t>
            </a:r>
            <a:endParaRPr dirty="0"/>
          </a:p>
        </p:txBody>
      </p:sp>
      <p:sp>
        <p:nvSpPr>
          <p:cNvPr id="199" name="Google Shape;199;g24504051b3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4cc78d29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dirty="0"/>
              <a:t>Za referenco: pri 30 km/h je v primeru trka med vozilom in pešcem 10 % verjetnost smrti pešca.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dirty="0"/>
              <a:t>Pri 50 km/h je verjetnost preživetja pešca 50 %.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dirty="0"/>
              <a:t>Pri 124 km/h je kinetična energija vozila skoraj 800 kJ, to je približno 16x več kot pri vozilu, ki potuje 30 km/h.</a:t>
            </a:r>
          </a:p>
        </p:txBody>
      </p:sp>
      <p:sp>
        <p:nvSpPr>
          <p:cNvPr id="221" name="Google Shape;221;g244cc78d29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504051b34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- Rdeča črta:</a:t>
            </a:r>
            <a:r>
              <a:rPr lang="en-US" dirty="0"/>
              <a:t> 800 kJ</a:t>
            </a:r>
            <a:r>
              <a:rPr lang="sl-SI" dirty="0"/>
              <a:t>, to je kinetična energija osebnega vozila (1.300 kg) pri hitrosti 124 km/h.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dirty="0"/>
              <a:t>Za primerjavo: kinetična energija v</a:t>
            </a:r>
            <a:r>
              <a:rPr lang="en-US" dirty="0" err="1"/>
              <a:t>lačil</a:t>
            </a:r>
            <a:r>
              <a:rPr lang="sl-SI" dirty="0"/>
              <a:t>ca </a:t>
            </a:r>
            <a:r>
              <a:rPr lang="en-US" dirty="0"/>
              <a:t>s </a:t>
            </a:r>
            <a:r>
              <a:rPr lang="en-US" dirty="0" err="1"/>
              <a:t>polpriklo</a:t>
            </a:r>
            <a:r>
              <a:rPr lang="sl-SI" dirty="0"/>
              <a:t>p</a:t>
            </a:r>
            <a:r>
              <a:rPr lang="en-US" dirty="0" err="1"/>
              <a:t>nik</a:t>
            </a:r>
            <a:r>
              <a:rPr lang="en-US" dirty="0"/>
              <a:t>,</a:t>
            </a:r>
            <a:r>
              <a:rPr lang="sl-SI" dirty="0"/>
              <a:t> ki vozi</a:t>
            </a:r>
            <a:r>
              <a:rPr lang="en-US" dirty="0"/>
              <a:t> 70 </a:t>
            </a:r>
            <a:r>
              <a:rPr lang="en-US" dirty="0" err="1"/>
              <a:t>kmh</a:t>
            </a:r>
            <a:r>
              <a:rPr lang="sl-SI" dirty="0"/>
              <a:t> in ima maso </a:t>
            </a:r>
            <a:r>
              <a:rPr lang="en-US" dirty="0"/>
              <a:t>40 t</a:t>
            </a:r>
            <a:r>
              <a:rPr lang="sl-SI" dirty="0"/>
              <a:t>, je</a:t>
            </a:r>
            <a:r>
              <a:rPr lang="en-US" dirty="0"/>
              <a:t> 7500 kJ</a:t>
            </a:r>
            <a:r>
              <a:rPr lang="sl-SI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dirty="0"/>
              <a:t>Kinetična energija tovornih vozil je ogromna, vozniki osebni vozil se tega ne zavedajo.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dirty="0"/>
              <a:t>V primeru preobteženih vozil pa je kinetična energija še toliko večja (okvirno so to na grafu vozila, ki so nad 8.000 kJ).</a:t>
            </a:r>
            <a:endParaRPr dirty="0"/>
          </a:p>
        </p:txBody>
      </p:sp>
      <p:sp>
        <p:nvSpPr>
          <p:cNvPr id="228" name="Google Shape;228;g24504051b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504051b34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24504051b3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- 6 </a:t>
            </a:r>
            <a:r>
              <a:rPr lang="en-US" dirty="0" err="1"/>
              <a:t>profesionalnih</a:t>
            </a:r>
            <a:r>
              <a:rPr lang="en-US" dirty="0"/>
              <a:t> </a:t>
            </a:r>
            <a:r>
              <a:rPr lang="en-US" dirty="0" err="1"/>
              <a:t>voznikov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danske</a:t>
            </a:r>
            <a:r>
              <a:rPr lang="en-US" dirty="0"/>
              <a:t> </a:t>
            </a:r>
            <a:r>
              <a:rPr lang="en-US" dirty="0" err="1"/>
              <a:t>policije</a:t>
            </a:r>
            <a:r>
              <a:rPr lang="en-US" dirty="0"/>
              <a:t>, 16 </a:t>
            </a:r>
            <a:r>
              <a:rPr lang="en-US" dirty="0" err="1"/>
              <a:t>navadnih</a:t>
            </a:r>
            <a:r>
              <a:rPr lang="en-US" dirty="0"/>
              <a:t> </a:t>
            </a:r>
            <a:r>
              <a:rPr lang="en-US" dirty="0" err="1"/>
              <a:t>vozikov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navadni</a:t>
            </a:r>
            <a:r>
              <a:rPr lang="en-US" dirty="0"/>
              <a:t> </a:t>
            </a:r>
            <a:r>
              <a:rPr lang="en-US" dirty="0" err="1"/>
              <a:t>vozniki</a:t>
            </a:r>
            <a:r>
              <a:rPr lang="en-US" dirty="0"/>
              <a:t> </a:t>
            </a:r>
            <a:r>
              <a:rPr lang="sl-SI" dirty="0"/>
              <a:t>so imeli </a:t>
            </a:r>
            <a:r>
              <a:rPr lang="en-US" dirty="0"/>
              <a:t>v </a:t>
            </a:r>
            <a:r>
              <a:rPr lang="en-US" dirty="0" err="1"/>
              <a:t>povprečju</a:t>
            </a:r>
            <a:r>
              <a:rPr lang="en-US" dirty="0"/>
              <a:t> </a:t>
            </a:r>
            <a:r>
              <a:rPr lang="en-US" dirty="0" err="1"/>
              <a:t>nekje</a:t>
            </a:r>
            <a:r>
              <a:rPr lang="en-US" dirty="0"/>
              <a:t> do 20 % </a:t>
            </a:r>
            <a:r>
              <a:rPr lang="en-US" dirty="0" err="1"/>
              <a:t>daljš</a:t>
            </a:r>
            <a:r>
              <a:rPr lang="sl-SI" dirty="0"/>
              <a:t>o</a:t>
            </a:r>
            <a:r>
              <a:rPr lang="en-US" dirty="0"/>
              <a:t> </a:t>
            </a:r>
            <a:r>
              <a:rPr lang="en-US" dirty="0" err="1"/>
              <a:t>zavorn</a:t>
            </a:r>
            <a:r>
              <a:rPr lang="sl-SI" dirty="0"/>
              <a:t>o</a:t>
            </a:r>
            <a:r>
              <a:rPr lang="en-US" dirty="0"/>
              <a:t> pot</a:t>
            </a:r>
            <a:r>
              <a:rPr lang="sl-SI" dirty="0"/>
              <a:t>. </a:t>
            </a:r>
            <a:r>
              <a:rPr lang="sl-SI" dirty="0" err="1"/>
              <a:t>Pomemebne</a:t>
            </a:r>
            <a:r>
              <a:rPr lang="sl-SI" dirty="0"/>
              <a:t> pa je bil</a:t>
            </a:r>
            <a:r>
              <a:rPr lang="en-US" dirty="0"/>
              <a:t> </a:t>
            </a:r>
            <a:r>
              <a:rPr lang="en-US" dirty="0" err="1"/>
              <a:t>raztros</a:t>
            </a:r>
            <a:r>
              <a:rPr lang="sl-SI" dirty="0"/>
              <a:t>: profesionalni vozniki so zavirali zelo podobno, med navadnimi vozniki pa so bile razlike ogromne: nekateri so imeli tudi 60 % daljšo zavorno pot od profesionalcev.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višje</a:t>
            </a:r>
            <a:r>
              <a:rPr lang="en-US" dirty="0"/>
              <a:t> </a:t>
            </a:r>
            <a:r>
              <a:rPr lang="en-US" dirty="0" err="1"/>
              <a:t>hitrosti</a:t>
            </a:r>
            <a:r>
              <a:rPr lang="sl-SI" dirty="0"/>
              <a:t>/mokra cesta</a:t>
            </a:r>
            <a:r>
              <a:rPr lang="en-US" dirty="0"/>
              <a:t>, </a:t>
            </a:r>
            <a:r>
              <a:rPr lang="en-US" dirty="0" err="1"/>
              <a:t>večje</a:t>
            </a:r>
            <a:r>
              <a:rPr lang="en-US" dirty="0"/>
              <a:t> </a:t>
            </a:r>
            <a:r>
              <a:rPr lang="en-US" dirty="0" err="1"/>
              <a:t>razlike</a:t>
            </a:r>
            <a:r>
              <a:rPr lang="sl-SI" dirty="0"/>
              <a:t> med skupinama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504051b3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4504051b34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- </a:t>
            </a:r>
            <a:r>
              <a:rPr lang="en-US" dirty="0" err="1"/>
              <a:t>navadni</a:t>
            </a:r>
            <a:r>
              <a:rPr lang="en-US" dirty="0"/>
              <a:t> </a:t>
            </a:r>
            <a:r>
              <a:rPr lang="en-US" dirty="0" err="1"/>
              <a:t>vozniki</a:t>
            </a:r>
            <a:r>
              <a:rPr lang="en-US" dirty="0"/>
              <a:t> ne </a:t>
            </a:r>
            <a:r>
              <a:rPr lang="en-US" dirty="0" err="1"/>
              <a:t>pohodijo</a:t>
            </a:r>
            <a:r>
              <a:rPr lang="en-US" dirty="0"/>
              <a:t> </a:t>
            </a:r>
            <a:r>
              <a:rPr lang="en-US" dirty="0" err="1"/>
              <a:t>zavore</a:t>
            </a:r>
            <a:r>
              <a:rPr lang="en-US" dirty="0"/>
              <a:t> </a:t>
            </a:r>
            <a:r>
              <a:rPr lang="en-US" dirty="0" err="1"/>
              <a:t>takoj</a:t>
            </a:r>
            <a:r>
              <a:rPr lang="en-US" dirty="0"/>
              <a:t> do </a:t>
            </a:r>
            <a:r>
              <a:rPr lang="en-US" dirty="0" err="1"/>
              <a:t>konca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- </a:t>
            </a:r>
            <a:r>
              <a:rPr lang="en-US" dirty="0" err="1"/>
              <a:t>profesionalni</a:t>
            </a:r>
            <a:r>
              <a:rPr lang="en-US" dirty="0"/>
              <a:t> </a:t>
            </a:r>
            <a:r>
              <a:rPr lang="en-US" dirty="0" err="1"/>
              <a:t>vozniki</a:t>
            </a:r>
            <a:r>
              <a:rPr lang="en-US" dirty="0"/>
              <a:t> so </a:t>
            </a:r>
            <a:r>
              <a:rPr lang="sl-SI" dirty="0"/>
              <a:t>v prvih desetinkah </a:t>
            </a:r>
            <a:r>
              <a:rPr lang="en-US" dirty="0" err="1"/>
              <a:t>pohodili</a:t>
            </a:r>
            <a:r>
              <a:rPr lang="en-US" dirty="0"/>
              <a:t> </a:t>
            </a:r>
            <a:r>
              <a:rPr lang="en-US" dirty="0" err="1"/>
              <a:t>zavoro</a:t>
            </a:r>
            <a:r>
              <a:rPr lang="en-US" dirty="0"/>
              <a:t> </a:t>
            </a:r>
            <a:r>
              <a:rPr lang="sl-SI" dirty="0"/>
              <a:t>v povprečju s</a:t>
            </a:r>
            <a:r>
              <a:rPr lang="en-US" dirty="0"/>
              <a:t> 74 kg, </a:t>
            </a:r>
            <a:r>
              <a:rPr lang="en-US" dirty="0" err="1"/>
              <a:t>neprofesionalni</a:t>
            </a:r>
            <a:r>
              <a:rPr lang="en-US" dirty="0"/>
              <a:t> </a:t>
            </a:r>
            <a:r>
              <a:rPr lang="sl-SI" dirty="0"/>
              <a:t>s </a:t>
            </a:r>
            <a:r>
              <a:rPr lang="en-US" dirty="0"/>
              <a:t>34,8</a:t>
            </a:r>
            <a:r>
              <a:rPr lang="sl-SI" dirty="0"/>
              <a:t> </a:t>
            </a:r>
            <a:r>
              <a:rPr lang="en-US" dirty="0"/>
              <a:t>kg</a:t>
            </a:r>
            <a:endParaRPr dirty="0"/>
          </a:p>
        </p:txBody>
      </p:sp>
      <p:sp>
        <p:nvSpPr>
          <p:cNvPr id="148" name="Google Shape;148;g24504051b34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Prikrito merjenje hitrosti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0" name="Google Shape;90;p1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9023" y="5349875"/>
            <a:ext cx="4913954" cy="111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Primer: cona 30</a:t>
            </a:r>
            <a:endParaRPr/>
          </a:p>
        </p:txBody>
      </p:sp>
      <p:pic>
        <p:nvPicPr>
          <p:cNvPr id="160" name="Google Shape;160;p9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638" y="1554488"/>
            <a:ext cx="6848718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Primer: cona 30, 124 km/h</a:t>
            </a:r>
            <a:endParaRPr/>
          </a:p>
        </p:txBody>
      </p:sp>
      <p:pic>
        <p:nvPicPr>
          <p:cNvPr id="168" name="Google Shape;168;p10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638" y="1554488"/>
            <a:ext cx="6848718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Primer: cona 30</a:t>
            </a:r>
            <a:endParaRPr/>
          </a:p>
        </p:txBody>
      </p:sp>
      <p:pic>
        <p:nvPicPr>
          <p:cNvPr id="176" name="Google Shape;176;p11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7;p11"/>
          <p:cNvGraphicFramePr/>
          <p:nvPr/>
        </p:nvGraphicFramePr>
        <p:xfrm>
          <a:off x="1630152" y="1888067"/>
          <a:ext cx="8931696" cy="496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931696" imgH="4969942" progId="">
                  <p:embed/>
                </p:oleObj>
              </mc:Choice>
              <mc:Fallback>
                <p:oleObj r:id="rId4" imgW="8931696" imgH="4969942" progId="">
                  <p:embed/>
                  <p:pic>
                    <p:nvPicPr>
                      <p:cNvPr id="177" name="Google Shape;177;p1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630152" y="1888067"/>
                        <a:ext cx="8931696" cy="4969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504051b34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Primer: cona 30</a:t>
            </a:r>
            <a:endParaRPr/>
          </a:p>
        </p:txBody>
      </p:sp>
      <p:pic>
        <p:nvPicPr>
          <p:cNvPr id="184" name="Google Shape;184;g24504051b34_0_10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0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4504051b34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0152" y="1888067"/>
            <a:ext cx="8931696" cy="4969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4504051b34_0_10"/>
          <p:cNvSpPr/>
          <p:nvPr/>
        </p:nvSpPr>
        <p:spPr>
          <a:xfrm>
            <a:off x="6051575" y="2518450"/>
            <a:ext cx="660900" cy="100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504051b34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Meritve tovornega promet</a:t>
            </a:r>
            <a:endParaRPr/>
          </a:p>
        </p:txBody>
      </p:sp>
      <p:pic>
        <p:nvPicPr>
          <p:cNvPr id="193" name="Google Shape;193;g24504051b34_0_18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0" cy="293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g24504051b34_0_18"/>
          <p:cNvCxnSpPr/>
          <p:nvPr/>
        </p:nvCxnSpPr>
        <p:spPr>
          <a:xfrm rot="10800000">
            <a:off x="7538850" y="2799400"/>
            <a:ext cx="0" cy="3536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5" name="Google Shape;195;g24504051b34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513" y="1690825"/>
            <a:ext cx="7746975" cy="51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504051b3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Meritve tovornega promet</a:t>
            </a:r>
            <a:endParaRPr/>
          </a:p>
        </p:txBody>
      </p:sp>
      <p:pic>
        <p:nvPicPr>
          <p:cNvPr id="202" name="Google Shape;202;g24504051b34_0_0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0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4504051b3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263" y="1554475"/>
            <a:ext cx="9135486" cy="5303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g24504051b34_0_0"/>
          <p:cNvCxnSpPr/>
          <p:nvPr/>
        </p:nvCxnSpPr>
        <p:spPr>
          <a:xfrm rot="10800000">
            <a:off x="7902400" y="2485200"/>
            <a:ext cx="0" cy="3784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Kinetična energija</a:t>
            </a:r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11" name="Google Shape;211;p12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Kinetična energija</a:t>
            </a: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72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Kinetična energija </a:t>
            </a:r>
            <a:r>
              <a:rPr lang="en-US" sz="2400" b="0"/>
              <a:t>je odvisna od: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mase vozila,</a:t>
            </a:r>
            <a:endParaRPr sz="240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kvadrata hitrosti vozila.</a:t>
            </a:r>
            <a:endParaRPr sz="2400"/>
          </a:p>
          <a:p>
            <a:pPr marL="5715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8" name="Google Shape;218;p13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4cc78d29d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Kinetična energija</a:t>
            </a:r>
            <a:endParaRPr/>
          </a:p>
        </p:txBody>
      </p:sp>
      <p:pic>
        <p:nvPicPr>
          <p:cNvPr id="224" name="Google Shape;224;g244cc78d29d_0_1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0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44cc78d29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813" y="1554475"/>
            <a:ext cx="7764354" cy="530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504051b34_0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Kinetična energija</a:t>
            </a:r>
            <a:endParaRPr/>
          </a:p>
        </p:txBody>
      </p:sp>
      <p:pic>
        <p:nvPicPr>
          <p:cNvPr id="231" name="Google Shape;231;g24504051b34_0_28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0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4504051b34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9463" y="1554475"/>
            <a:ext cx="7733066" cy="5303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24504051b34_0_28"/>
          <p:cNvCxnSpPr/>
          <p:nvPr/>
        </p:nvCxnSpPr>
        <p:spPr>
          <a:xfrm>
            <a:off x="3250425" y="6046500"/>
            <a:ext cx="5940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Pomembnost kvalitetnih podatkov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965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Previsoka hitrost še vedno eden glavnih vzrokov prometnih nesreč.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Prometne analize: ali zbrani podatki odražajo dejansko stanje?</a:t>
            </a:r>
            <a:endParaRPr/>
          </a:p>
        </p:txBody>
      </p:sp>
      <p:pic>
        <p:nvPicPr>
          <p:cNvPr id="97" name="Google Shape;97;p2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15514"/>
          <a:stretch/>
        </p:blipFill>
        <p:spPr>
          <a:xfrm>
            <a:off x="6556048" y="3282776"/>
            <a:ext cx="2794249" cy="30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5876" y="3282775"/>
            <a:ext cx="4483773" cy="30961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Viri</a:t>
            </a:r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72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0"/>
              <a:t>Greibe, P. 2007. Braking distance, friction and behaviour. Trafitec. https://www.trafitec.dk.linux20.wannafindserver.dk/sites/default/files/publications/braking%20distance%20-%20friction%20and%20driver%20behaviour.pdf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Schindler, R. idr. 2021. Exploring European Heavy Goods Vehicle Crashes Using a Three-Level Analysis of Crash Data. https://pubmed.ncbi.nlm.nih.gov/35055484/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Richards, D. 2010. Relationship between speed and risk of fatal Injury: pedestrians and car occupants. https://www-esv.nhtsa.dot.gov/Proceedings/20/07-0440-W.pdf</a:t>
            </a: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0" name="Google Shape;240;p15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Prikrite meritve hitrosti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341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Sistem v obliki obcestnega količka.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Dejanski podatki o prometu.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Spremljanje prometa pred in po uvedbi ukrepov.</a:t>
            </a:r>
            <a:endParaRPr sz="28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Meri hitrost, hrupa in vozila klasificira.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l="6903" r="19821"/>
          <a:stretch/>
        </p:blipFill>
        <p:spPr>
          <a:xfrm>
            <a:off x="7536005" y="1825625"/>
            <a:ext cx="4558340" cy="400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Klasifikacija vozil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72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motor (enosledno vozilo)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osebno vozilo</a:t>
            </a:r>
            <a:endParaRPr sz="28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osebno vozilo s prikolico</a:t>
            </a:r>
            <a:endParaRPr sz="28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avtobus</a:t>
            </a:r>
            <a:endParaRPr sz="28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dostavno vozilo (kombinirano vozilo)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togo tovorno vozilo (srednje ali težko tovorno vozilo)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tovorno vozilo s prikolico</a:t>
            </a:r>
            <a:endParaRPr sz="28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priklopnik</a:t>
            </a:r>
            <a:endParaRPr sz="28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neklasificirano motorno vozilo</a:t>
            </a:r>
            <a:endParaRPr sz="28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4" name="Google Shape;114;p4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504051b34_0_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Uporaba sistema</a:t>
            </a:r>
            <a:endParaRPr/>
          </a:p>
        </p:txBody>
      </p:sp>
      <p:sp>
        <p:nvSpPr>
          <p:cNvPr id="120" name="Google Shape;120;g24504051b34_0_3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72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/>
              <a:t>Ob pogostih kršitvah omejitev hitrosti:</a:t>
            </a:r>
            <a:endParaRPr/>
          </a:p>
          <a:p>
            <a:pPr marL="952500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0"/>
              <a:t>cone umirjenega prometa,</a:t>
            </a:r>
            <a:endParaRPr sz="2400" b="0"/>
          </a:p>
          <a:p>
            <a:pPr marL="952500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0"/>
              <a:t>šolske poti,</a:t>
            </a:r>
            <a:endParaRPr sz="2400" b="0"/>
          </a:p>
          <a:p>
            <a:pPr marL="952500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naselja.</a:t>
            </a:r>
            <a:endParaRPr sz="32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/>
              <a:t>Pred načrtovanjem ukrepov za izboljšanje varnosti.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/>
              <a:t>Po izvedenih ukrepih.</a:t>
            </a:r>
            <a:endParaRPr sz="24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/>
              <a:t>Štetje prometa, kjer ni drugih števcev prometa.</a:t>
            </a: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1" name="Google Shape;121;g24504051b34_0_37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0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Zavorna pot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8" name="Google Shape;128;p6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Zavorna pot 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72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/>
              <a:t>Zavorna pot je odvisna od: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/>
              <a:t>hitrosti vozila,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/>
              <a:t>reakcijskega časa,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koeficienta trenja (kvaliteta pnevmatike, hrapavost vozne površine),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tehnična </a:t>
            </a:r>
            <a:r>
              <a:rPr lang="en-US" sz="2400" b="0"/>
              <a:t>izpravnosti vozila,</a:t>
            </a:r>
            <a:endParaRPr sz="2400" b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vreme</a:t>
            </a:r>
            <a:r>
              <a:rPr lang="en-US" sz="2400" b="0"/>
              <a:t>.</a:t>
            </a:r>
            <a:endParaRPr/>
          </a:p>
          <a:p>
            <a:pPr marL="5715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5" name="Google Shape;135;p7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Zavorna pot – študija, Danska 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72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3" name="Google Shape;143;p8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1" cy="2935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8"/>
          <p:cNvGraphicFramePr/>
          <p:nvPr/>
        </p:nvGraphicFramePr>
        <p:xfrm>
          <a:off x="2389059" y="1550991"/>
          <a:ext cx="7413881" cy="530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413881" imgH="5307015" progId="">
                  <p:embed/>
                </p:oleObj>
              </mc:Choice>
              <mc:Fallback>
                <p:oleObj r:id="rId4" imgW="7413881" imgH="5307015" progId="">
                  <p:embed/>
                  <p:pic>
                    <p:nvPicPr>
                      <p:cNvPr id="144" name="Google Shape;144;p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389059" y="1550991"/>
                        <a:ext cx="7413881" cy="5307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504051b34_0_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Zavorna pot – študija, Danska </a:t>
            </a:r>
            <a:endParaRPr/>
          </a:p>
        </p:txBody>
      </p:sp>
      <p:sp>
        <p:nvSpPr>
          <p:cNvPr id="151" name="Google Shape;151;g24504051b34_0_4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72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2" name="Google Shape;152;g24504051b34_0_46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23" y="6459231"/>
            <a:ext cx="1290220" cy="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4504051b34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638" y="1554475"/>
            <a:ext cx="7859816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Widescreen</PresentationFormat>
  <Paragraphs>83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Prikrito merjenje hitrosti</vt:lpstr>
      <vt:lpstr>Pomembnost kvalitetnih podatkov</vt:lpstr>
      <vt:lpstr>Prikrite meritve hitrosti</vt:lpstr>
      <vt:lpstr>Klasifikacija vozil</vt:lpstr>
      <vt:lpstr>Uporaba sistema</vt:lpstr>
      <vt:lpstr>Zavorna pot</vt:lpstr>
      <vt:lpstr>Zavorna pot </vt:lpstr>
      <vt:lpstr>Zavorna pot – študija, Danska </vt:lpstr>
      <vt:lpstr>Zavorna pot – študija, Danska </vt:lpstr>
      <vt:lpstr>Primer: cona 30</vt:lpstr>
      <vt:lpstr>Primer: cona 30, 124 km/h</vt:lpstr>
      <vt:lpstr>Primer: cona 30</vt:lpstr>
      <vt:lpstr>Primer: cona 30</vt:lpstr>
      <vt:lpstr>Meritve tovornega promet</vt:lpstr>
      <vt:lpstr>Meritve tovornega promet</vt:lpstr>
      <vt:lpstr>Kinetična energija</vt:lpstr>
      <vt:lpstr>Kinetična energija</vt:lpstr>
      <vt:lpstr>Kinetična energija</vt:lpstr>
      <vt:lpstr>Kinetična energija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Prikrito merjenje hitrosti</dc:title>
  <dc:creator>Martin</dc:creator>
  <cp:lastModifiedBy>Martin</cp:lastModifiedBy>
  <cp:revision>1</cp:revision>
  <dcterms:created xsi:type="dcterms:W3CDTF">2023-05-15T16:37:52Z</dcterms:created>
  <dcterms:modified xsi:type="dcterms:W3CDTF">2023-05-18T07:08:07Z</dcterms:modified>
</cp:coreProperties>
</file>